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5"/>
  </p:notesMasterIdLst>
  <p:sldIdLst>
    <p:sldId id="257" r:id="rId2"/>
    <p:sldId id="274" r:id="rId3"/>
    <p:sldId id="276" r:id="rId4"/>
    <p:sldId id="278" r:id="rId5"/>
    <p:sldId id="280" r:id="rId6"/>
    <p:sldId id="281" r:id="rId7"/>
    <p:sldId id="282" r:id="rId8"/>
    <p:sldId id="283" r:id="rId9"/>
    <p:sldId id="260" r:id="rId10"/>
    <p:sldId id="284" r:id="rId11"/>
    <p:sldId id="262" r:id="rId12"/>
    <p:sldId id="270" r:id="rId13"/>
    <p:sldId id="263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5837" autoAdjust="0"/>
  </p:normalViewPr>
  <p:slideViewPr>
    <p:cSldViewPr>
      <p:cViewPr>
        <p:scale>
          <a:sx n="67" d="100"/>
          <a:sy n="67" d="100"/>
        </p:scale>
        <p:origin x="-468" y="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34187-64C4-4E0A-9C84-D1A3B4D25387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58D9E-1B8B-42F0-B398-16BBACB38BC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8290E2E-216E-46FD-97A1-41CBE8D7C78F}" type="datetimeFigureOut">
              <a:rPr lang="ru-RU" smtClean="0"/>
              <a:t>04.04.2020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DE9A8CC-863B-422B-AAF7-A2EE23DFC593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85786" y="285728"/>
            <a:ext cx="514353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Класс</a:t>
            </a:r>
            <a:r>
              <a:rPr lang="ru-RU" sz="3200" dirty="0" smtClean="0"/>
              <a:t>     8  класс</a:t>
            </a:r>
          </a:p>
          <a:p>
            <a:r>
              <a:rPr lang="ru-RU" sz="3200" b="1" dirty="0" smtClean="0"/>
              <a:t>Предмет  </a:t>
            </a:r>
            <a:r>
              <a:rPr lang="ru-RU" sz="3200" dirty="0" smtClean="0"/>
              <a:t>География</a:t>
            </a:r>
          </a:p>
          <a:p>
            <a:r>
              <a:rPr lang="ru-RU" sz="3200" dirty="0" smtClean="0"/>
              <a:t> </a:t>
            </a:r>
            <a:r>
              <a:rPr lang="ru-RU" sz="3200" b="1" dirty="0" smtClean="0"/>
              <a:t>Раздел   </a:t>
            </a:r>
            <a:r>
              <a:rPr lang="ru-RU" sz="3200" dirty="0" smtClean="0"/>
              <a:t>Экономическая  география</a:t>
            </a:r>
          </a:p>
          <a:p>
            <a:r>
              <a:rPr lang="ru-RU" sz="3200" b="1" dirty="0" smtClean="0"/>
              <a:t>Тема урока   «</a:t>
            </a:r>
            <a:r>
              <a:rPr lang="ru-RU" sz="3200" dirty="0" smtClean="0"/>
              <a:t>Характеристика отраслей  мирового хозяйства»</a:t>
            </a:r>
          </a:p>
          <a:p>
            <a:r>
              <a:rPr lang="ru-RU" sz="3200" dirty="0" smtClean="0"/>
              <a:t> </a:t>
            </a:r>
            <a:r>
              <a:rPr lang="ru-RU" sz="3200" b="1" dirty="0" smtClean="0"/>
              <a:t>Цели обучения  </a:t>
            </a:r>
            <a:r>
              <a:rPr lang="ru-RU" sz="3200" dirty="0" smtClean="0"/>
              <a:t>Характеризовать  по  плану  отрасли  мирового хозяйства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основные факторы </a:t>
            </a:r>
            <a:r>
              <a:rPr lang="ru-RU" dirty="0" smtClean="0"/>
              <a:t>размещения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сырьевой</a:t>
            </a:r>
            <a:endParaRPr lang="ru-RU" dirty="0" smtClean="0"/>
          </a:p>
          <a:p>
            <a:r>
              <a:rPr lang="ru-RU" dirty="0" smtClean="0"/>
              <a:t>топливный</a:t>
            </a:r>
          </a:p>
          <a:p>
            <a:r>
              <a:rPr lang="ru-RU" dirty="0" smtClean="0"/>
              <a:t>трудовой</a:t>
            </a:r>
          </a:p>
          <a:p>
            <a:r>
              <a:rPr lang="ru-RU" dirty="0" smtClean="0"/>
              <a:t>энергетический</a:t>
            </a:r>
          </a:p>
          <a:p>
            <a:r>
              <a:rPr lang="ru-RU" dirty="0" smtClean="0"/>
              <a:t>транспортный</a:t>
            </a:r>
          </a:p>
          <a:p>
            <a:r>
              <a:rPr lang="ru-RU" dirty="0" smtClean="0"/>
              <a:t>потребительский</a:t>
            </a:r>
          </a:p>
          <a:p>
            <a:r>
              <a:rPr lang="ru-RU" dirty="0" smtClean="0"/>
              <a:t>экологический</a:t>
            </a:r>
          </a:p>
          <a:p>
            <a:r>
              <a:rPr lang="ru-RU" dirty="0" smtClean="0"/>
              <a:t>наукоемкий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600" i="1" dirty="0" smtClean="0"/>
              <a:t>Вопросы учителя по изученному материалу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Географический </a:t>
            </a:r>
            <a:r>
              <a:rPr lang="ru-RU" dirty="0"/>
              <a:t>диктант. </a:t>
            </a:r>
          </a:p>
          <a:p>
            <a:r>
              <a:rPr lang="ru-RU" dirty="0" smtClean="0"/>
              <a:t>Все  </a:t>
            </a:r>
            <a:r>
              <a:rPr lang="ru-RU" dirty="0"/>
              <a:t>аргументы( причины) которые  влияют  на  выбор  места  для  размещения отдельных  предприятий, их  групп  и  отраслей </a:t>
            </a:r>
            <a:r>
              <a:rPr lang="ru-RU" dirty="0" smtClean="0"/>
              <a:t>(………)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При  размещении  предприятий  ориентируются на  следующие ключевые факторы(……..)</a:t>
            </a:r>
          </a:p>
          <a:p>
            <a:r>
              <a:rPr lang="ru-RU" dirty="0" smtClean="0"/>
              <a:t> </a:t>
            </a:r>
            <a:r>
              <a:rPr lang="ru-RU" dirty="0"/>
              <a:t>Первая ведущая отрасль материального производства.( </a:t>
            </a:r>
            <a:r>
              <a:rPr lang="ru-RU" i="1" dirty="0"/>
              <a:t>………….)</a:t>
            </a:r>
            <a:endParaRPr lang="ru-RU" dirty="0"/>
          </a:p>
          <a:p>
            <a:r>
              <a:rPr lang="ru-RU" dirty="0" smtClean="0"/>
              <a:t>К  </a:t>
            </a:r>
            <a:r>
              <a:rPr lang="ru-RU" dirty="0"/>
              <a:t>авангардной  тройке мировой   экономике относятся отрасли (…………)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C:\Users\Akhmet_G.kst\Desktop\img10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3830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Составить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характеристику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отрасли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мирового  хозяйства  по  плану, используя 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учебник    на 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стр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Авангардная тройка мировой экономики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Три </a:t>
            </a:r>
            <a:r>
              <a:rPr lang="ru-RU" dirty="0" smtClean="0"/>
              <a:t>отрасли хозяйства определяют уровень развития страны. Их называют авангардной тройкой. К ней относятся электроэнергетика, машиностроение (электротехническое, электроника), химическая промышленность.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</a:t>
            </a:r>
            <a:br>
              <a:rPr lang="ru-RU" dirty="0" smtClean="0"/>
            </a:br>
            <a:r>
              <a:rPr lang="ru-RU" dirty="0" smtClean="0"/>
              <a:t>   </a:t>
            </a:r>
            <a:r>
              <a:rPr lang="ru-RU" sz="3600" dirty="0" smtClean="0"/>
              <a:t>Топливно-энергетический комплекс ( ТЭК)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Часто </a:t>
            </a:r>
            <a:r>
              <a:rPr lang="ru-RU" sz="2800" dirty="0" smtClean="0"/>
              <a:t>рассматривается как единый топливно-энергетический комплекс (ТЭК), производящий и распределяющий энергию во всех ее видах и формах. В экономической географии ТЭК обязательно рассматривается в классической структуре двух составляющих отраслей: топливной промышленности и электроэнергетики</a:t>
            </a:r>
            <a:r>
              <a:rPr lang="ru-RU" sz="2800" dirty="0" smtClean="0"/>
              <a:t>.</a:t>
            </a: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   </a:t>
            </a:r>
            <a:r>
              <a:rPr lang="ru-RU" sz="3600" b="1" dirty="0" smtClean="0"/>
              <a:t>Электроэнергетика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429288"/>
          </a:xfrm>
        </p:spPr>
        <p:txBody>
          <a:bodyPr>
            <a:noAutofit/>
          </a:bodyPr>
          <a:lstStyle/>
          <a:p>
            <a:r>
              <a:rPr lang="ru-RU" sz="1400" b="1" dirty="0" smtClean="0"/>
              <a:t>Электроэнергетика </a:t>
            </a:r>
            <a:r>
              <a:rPr lang="ru-RU" sz="1400" dirty="0" smtClean="0"/>
              <a:t>объединяет все процессы генерирования, передачи, трансформации и потребления электроэнергии. Ведущее место в выработке энергии принадлежит тепловой энергетике (2/3 общего производства), работающей на угле, природном газе и мазуте. На долю ГЭС приходится около 20% и АЭС – 17 . Однако страны резко различаются по соотношению источников производства электроэнергии. </a:t>
            </a:r>
            <a:r>
              <a:rPr lang="ru-RU" sz="1400" i="1" dirty="0" smtClean="0"/>
              <a:t>В ЮАР, Польше, Китае, Индии</a:t>
            </a:r>
            <a:r>
              <a:rPr lang="ru-RU" sz="1400" dirty="0" smtClean="0"/>
              <a:t> доминируют ТЭС. В </a:t>
            </a:r>
            <a:r>
              <a:rPr lang="ru-RU" sz="1400" i="1" dirty="0" smtClean="0"/>
              <a:t>Норвегии, Канаде, Бразилии, Новой Зеландии </a:t>
            </a:r>
            <a:r>
              <a:rPr lang="ru-RU" sz="1400" dirty="0" smtClean="0"/>
              <a:t>преобладают ГЭС. Во</a:t>
            </a:r>
            <a:r>
              <a:rPr lang="ru-RU" sz="1400" i="1" dirty="0" smtClean="0"/>
              <a:t> Франции, Бельгии, Литве, Республике Корея, Словакии, Венгрии</a:t>
            </a:r>
            <a:r>
              <a:rPr lang="ru-RU" sz="1400" dirty="0" smtClean="0"/>
              <a:t> ведущее место принадлежит АЭС.</a:t>
            </a:r>
          </a:p>
          <a:p>
            <a:r>
              <a:rPr lang="ru-RU" sz="1400" dirty="0" smtClean="0"/>
              <a:t>Основная часть электроэнергии используется промышленностью –40% всего производства, 12% – в коммунальном хозяйстве и в быту, около 9% – транспортом (электрифицированные железные дороги), 10% – сельским хозяйством.</a:t>
            </a:r>
          </a:p>
          <a:p>
            <a:r>
              <a:rPr lang="ru-RU" sz="1400" dirty="0" smtClean="0"/>
              <a:t>Размещение электростанций зависит от топливно-энергетических ресурсов и потребления электроэнергии.</a:t>
            </a:r>
          </a:p>
          <a:p>
            <a:r>
              <a:rPr lang="ru-RU" sz="1400" dirty="0" smtClean="0"/>
              <a:t>Сегодня важной особенностью развития электроэнергетики является строительство </a:t>
            </a:r>
            <a:r>
              <a:rPr lang="ru-RU" sz="1400" b="1" dirty="0" smtClean="0"/>
              <a:t>атомных</a:t>
            </a:r>
            <a:r>
              <a:rPr lang="ru-RU" sz="1400" dirty="0" smtClean="0"/>
              <a:t> электростанций (АЭС). Их доля в суммарной выработке электроэнергии в США составляет свыше 20 , в Японии – 28 , во Франции – 73 . Наиболее крупные в мире АЭС построены в Японии и во Франции.</a:t>
            </a:r>
          </a:p>
          <a:p>
            <a:r>
              <a:rPr lang="ru-RU" sz="1400" dirty="0" smtClean="0"/>
              <a:t>К наиболее современной, экологически чистой энергетике будущего относятся геотермальные, солнечные, ветровые, приливные, </a:t>
            </a:r>
            <a:r>
              <a:rPr lang="ru-RU" sz="1400" dirty="0" err="1" smtClean="0"/>
              <a:t>биогазовые</a:t>
            </a:r>
            <a:r>
              <a:rPr lang="ru-RU" sz="1400" dirty="0" smtClean="0"/>
              <a:t>, водородные электростанции. Отдельные страны мира являются лидерами в использовании альтернативных источников энергии:</a:t>
            </a:r>
          </a:p>
          <a:p>
            <a:r>
              <a:rPr lang="ru-RU" sz="1400" b="1" dirty="0" smtClean="0"/>
              <a:t>геотермальная </a:t>
            </a:r>
            <a:r>
              <a:rPr lang="ru-RU" sz="1400" dirty="0" smtClean="0"/>
              <a:t>(</a:t>
            </a:r>
            <a:r>
              <a:rPr lang="ru-RU" sz="1400" i="1" dirty="0" smtClean="0"/>
              <a:t>Исландия</a:t>
            </a:r>
            <a:r>
              <a:rPr lang="ru-RU" sz="1400" dirty="0" smtClean="0"/>
              <a:t>, </a:t>
            </a:r>
            <a:r>
              <a:rPr lang="ru-RU" sz="1400" i="1" dirty="0" smtClean="0"/>
              <a:t>Италия</a:t>
            </a:r>
            <a:r>
              <a:rPr lang="ru-RU" sz="1400" dirty="0" smtClean="0"/>
              <a:t>, </a:t>
            </a:r>
            <a:r>
              <a:rPr lang="ru-RU" sz="1400" i="1" dirty="0" smtClean="0"/>
              <a:t>Франция</a:t>
            </a:r>
            <a:r>
              <a:rPr lang="ru-RU" sz="1400" dirty="0" smtClean="0"/>
              <a:t>, </a:t>
            </a:r>
            <a:r>
              <a:rPr lang="ru-RU" sz="1400" i="1" dirty="0" smtClean="0"/>
              <a:t>Венгрия</a:t>
            </a:r>
            <a:r>
              <a:rPr lang="ru-RU" sz="1400" dirty="0" smtClean="0"/>
              <a:t>, </a:t>
            </a:r>
            <a:r>
              <a:rPr lang="ru-RU" sz="1400" i="1" dirty="0" smtClean="0"/>
              <a:t>Япония</a:t>
            </a:r>
            <a:r>
              <a:rPr lang="ru-RU" sz="1400" dirty="0" smtClean="0"/>
              <a:t>, </a:t>
            </a:r>
            <a:r>
              <a:rPr lang="ru-RU" sz="1400" i="1" dirty="0" smtClean="0"/>
              <a:t>США</a:t>
            </a:r>
            <a:r>
              <a:rPr lang="ru-RU" sz="1400" dirty="0" smtClean="0"/>
              <a:t>);</a:t>
            </a:r>
          </a:p>
          <a:p>
            <a:r>
              <a:rPr lang="ru-RU" sz="1400" b="1" dirty="0" smtClean="0"/>
              <a:t>солнечная </a:t>
            </a:r>
            <a:r>
              <a:rPr lang="ru-RU" sz="1400" dirty="0" smtClean="0"/>
              <a:t>(</a:t>
            </a:r>
            <a:r>
              <a:rPr lang="ru-RU" sz="1400" i="1" dirty="0" smtClean="0"/>
              <a:t>Франция</a:t>
            </a:r>
            <a:r>
              <a:rPr lang="ru-RU" sz="1400" dirty="0" smtClean="0"/>
              <a:t>, </a:t>
            </a:r>
            <a:r>
              <a:rPr lang="ru-RU" sz="1400" i="1" dirty="0" smtClean="0"/>
              <a:t>Испания</a:t>
            </a:r>
            <a:r>
              <a:rPr lang="ru-RU" sz="1400" dirty="0" smtClean="0"/>
              <a:t>, </a:t>
            </a:r>
            <a:r>
              <a:rPr lang="ru-RU" sz="1400" i="1" dirty="0" smtClean="0"/>
              <a:t>Италия</a:t>
            </a:r>
            <a:r>
              <a:rPr lang="ru-RU" sz="1400" dirty="0" smtClean="0"/>
              <a:t>, </a:t>
            </a:r>
            <a:r>
              <a:rPr lang="ru-RU" sz="1400" i="1" dirty="0" smtClean="0"/>
              <a:t>Япония</a:t>
            </a:r>
            <a:r>
              <a:rPr lang="ru-RU" sz="1400" dirty="0" smtClean="0"/>
              <a:t>, </a:t>
            </a:r>
            <a:r>
              <a:rPr lang="ru-RU" sz="1400" i="1" dirty="0" smtClean="0"/>
              <a:t>США</a:t>
            </a:r>
            <a:r>
              <a:rPr lang="ru-RU" sz="1400" dirty="0" smtClean="0"/>
              <a:t>);</a:t>
            </a:r>
          </a:p>
          <a:p>
            <a:r>
              <a:rPr lang="ru-RU" sz="1400" b="1" dirty="0" smtClean="0"/>
              <a:t>приливная </a:t>
            </a:r>
            <a:r>
              <a:rPr lang="ru-RU" sz="1400" dirty="0" smtClean="0"/>
              <a:t>(</a:t>
            </a:r>
            <a:r>
              <a:rPr lang="ru-RU" sz="1400" i="1" dirty="0" smtClean="0"/>
              <a:t>Франция</a:t>
            </a:r>
            <a:r>
              <a:rPr lang="ru-RU" sz="1400" dirty="0" smtClean="0"/>
              <a:t>, </a:t>
            </a:r>
            <a:r>
              <a:rPr lang="ru-RU" sz="1400" i="1" dirty="0" smtClean="0"/>
              <a:t>Россия</a:t>
            </a:r>
            <a:r>
              <a:rPr lang="ru-RU" sz="1400" dirty="0" smtClean="0"/>
              <a:t>, </a:t>
            </a:r>
            <a:r>
              <a:rPr lang="ru-RU" sz="1400" i="1" dirty="0" smtClean="0"/>
              <a:t>Китай</a:t>
            </a:r>
            <a:r>
              <a:rPr lang="ru-RU" sz="1400" dirty="0" smtClean="0"/>
              <a:t>, </a:t>
            </a:r>
            <a:r>
              <a:rPr lang="ru-RU" sz="1400" i="1" dirty="0" smtClean="0"/>
              <a:t>Канада </a:t>
            </a:r>
            <a:r>
              <a:rPr lang="ru-RU" sz="1400" dirty="0" smtClean="0"/>
              <a:t>и </a:t>
            </a:r>
            <a:r>
              <a:rPr lang="ru-RU" sz="1400" i="1" dirty="0" smtClean="0"/>
              <a:t>США</a:t>
            </a:r>
            <a:r>
              <a:rPr lang="ru-RU" sz="1400" dirty="0" smtClean="0"/>
              <a:t>);</a:t>
            </a:r>
          </a:p>
          <a:p>
            <a:r>
              <a:rPr lang="ru-RU" sz="1400" b="1" dirty="0" smtClean="0"/>
              <a:t>ветровая</a:t>
            </a:r>
            <a:r>
              <a:rPr lang="ru-RU" sz="1400" dirty="0" smtClean="0"/>
              <a:t> (</a:t>
            </a:r>
            <a:r>
              <a:rPr lang="ru-RU" sz="1400" i="1" dirty="0" smtClean="0"/>
              <a:t>Дания</a:t>
            </a:r>
            <a:r>
              <a:rPr lang="ru-RU" sz="1400" dirty="0" smtClean="0"/>
              <a:t>, </a:t>
            </a:r>
            <a:r>
              <a:rPr lang="ru-RU" sz="1400" i="1" dirty="0" smtClean="0"/>
              <a:t>Швеция</a:t>
            </a:r>
            <a:r>
              <a:rPr lang="ru-RU" sz="1400" dirty="0" smtClean="0"/>
              <a:t>, </a:t>
            </a:r>
            <a:r>
              <a:rPr lang="ru-RU" sz="1400" i="1" dirty="0" smtClean="0"/>
              <a:t>Германия</a:t>
            </a:r>
            <a:r>
              <a:rPr lang="ru-RU" sz="1400" dirty="0" smtClean="0"/>
              <a:t>, </a:t>
            </a:r>
            <a:r>
              <a:rPr lang="ru-RU" sz="1400" i="1" dirty="0" smtClean="0"/>
              <a:t>Великобритания</a:t>
            </a:r>
            <a:r>
              <a:rPr lang="ru-RU" sz="1400" dirty="0" smtClean="0"/>
              <a:t>, </a:t>
            </a:r>
            <a:r>
              <a:rPr lang="ru-RU" sz="1400" i="1" dirty="0" smtClean="0"/>
              <a:t>Нидерланды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 </a:t>
            </a:r>
            <a:r>
              <a:rPr lang="ru-RU" sz="3200" dirty="0" smtClean="0"/>
              <a:t>Машиностроение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Машиностроение</a:t>
            </a:r>
            <a:r>
              <a:rPr lang="ru-RU" dirty="0" smtClean="0"/>
              <a:t> – отрасль промышленности, включающая производство большого числа машин и их деталей, режущих и других инструментов, контрольно-измерительных приборов.</a:t>
            </a:r>
          </a:p>
          <a:p>
            <a:r>
              <a:rPr lang="ru-RU" dirty="0" smtClean="0"/>
              <a:t>Машиностроение считается самой значимой отраслью любого государства. Именно в отраслях машиностроения на основе фундаментальных и прикладных научных открытий и разработок создаются самые новейшие виды техники и технологии. Машиностроение своей продукцией обеспечивает все отрасли экономики.</a:t>
            </a:r>
          </a:p>
          <a:p>
            <a:r>
              <a:rPr lang="ru-RU" dirty="0" smtClean="0"/>
              <a:t>Машиностроение мира сосредоточено в четырех главных регионах: </a:t>
            </a:r>
            <a:r>
              <a:rPr lang="ru-RU" i="1" dirty="0" smtClean="0"/>
              <a:t>Западной Европе, США, Японии, Восточной Европе.</a:t>
            </a:r>
            <a:endParaRPr lang="ru-RU" dirty="0" smtClean="0"/>
          </a:p>
          <a:p>
            <a:r>
              <a:rPr lang="ru-RU" dirty="0" smtClean="0"/>
              <a:t>Основным сырьем служат черные и цветные металлы, их сплавы. Применяются различные виды стекла, пластмассы, резина и др. Отрасль для отделки машин потребляет краски и лаки. Машиностроение потребляет много топлива (для плавки и разогревания металла), древесины для изготовления моделей, формовочных материалов.</a:t>
            </a:r>
          </a:p>
          <a:p>
            <a:r>
              <a:rPr lang="ru-RU" dirty="0" smtClean="0"/>
              <a:t>В составе машиностроения насчитывается более 70 отраслей и более сотни отдельных производств.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r>
              <a:rPr lang="ru-RU" dirty="0" smtClean="0"/>
              <a:t>           </a:t>
            </a:r>
            <a:r>
              <a:rPr lang="ru-RU" sz="3200" dirty="0" smtClean="0"/>
              <a:t>Машиностроение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Главными отраслями являются</a:t>
            </a:r>
            <a:r>
              <a:rPr lang="ru-RU" dirty="0" smtClean="0"/>
              <a:t>: электроника, вычислительная техника, приборостроение, точное машиностроение, сельскохозяйственное и транспортное машиностроение, станкостроение, автомобилестроение, самолетостроение, судостроение и т. д.</a:t>
            </a:r>
          </a:p>
          <a:p>
            <a:r>
              <a:rPr lang="ru-RU" dirty="0" smtClean="0"/>
              <a:t>Металлоемкое машиностроение ориентируется на сырьевую базу, точное и сложное – на квалифицированные кадры.</a:t>
            </a:r>
          </a:p>
          <a:p>
            <a:r>
              <a:rPr lang="ru-RU" b="1" dirty="0" smtClean="0"/>
              <a:t>В станкостроении</a:t>
            </a:r>
            <a:r>
              <a:rPr lang="ru-RU" dirty="0" smtClean="0"/>
              <a:t> лидируют </a:t>
            </a:r>
            <a:r>
              <a:rPr lang="ru-RU" i="1" dirty="0" smtClean="0"/>
              <a:t>Япония, ФРГ, США, Италия, Китай, Швейцария, Республика Корея, о. Тайвань, Испания, Франция, а также Индия и Бразилия.</a:t>
            </a:r>
            <a:endParaRPr lang="ru-RU" dirty="0" smtClean="0"/>
          </a:p>
          <a:p>
            <a:r>
              <a:rPr lang="ru-RU" b="1" dirty="0" smtClean="0"/>
              <a:t>Транспортные </a:t>
            </a:r>
            <a:r>
              <a:rPr lang="ru-RU" dirty="0" smtClean="0"/>
              <a:t>локомотивы выпускают </a:t>
            </a:r>
            <a:r>
              <a:rPr lang="ru-RU" i="1" dirty="0" smtClean="0"/>
              <a:t>Индия, Бразилия, Аргентина, Турция</a:t>
            </a:r>
            <a:r>
              <a:rPr lang="ru-RU" dirty="0" smtClean="0"/>
              <a:t>. Среди производителей вагонов первые места принадлежат </a:t>
            </a:r>
            <a:r>
              <a:rPr lang="ru-RU" i="1" dirty="0" smtClean="0"/>
              <a:t>Мексике, Египту, Ирану, Таиланду, Чили, Колумбии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143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</a:t>
            </a:r>
            <a:r>
              <a:rPr lang="ru-RU" sz="3600" dirty="0" smtClean="0"/>
              <a:t>Машиностроение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мировом </a:t>
            </a:r>
            <a:r>
              <a:rPr lang="ru-RU" b="1" dirty="0" smtClean="0"/>
              <a:t>судостроении </a:t>
            </a:r>
            <a:r>
              <a:rPr lang="ru-RU" dirty="0" smtClean="0"/>
              <a:t>лидируют </a:t>
            </a:r>
            <a:r>
              <a:rPr lang="ru-RU" i="1" dirty="0" smtClean="0"/>
              <a:t>Япония, Республика Корея, Китай, Италия, Бразилия, Нидерланды</a:t>
            </a:r>
            <a:r>
              <a:rPr lang="ru-RU" dirty="0" smtClean="0"/>
              <a:t>. Производство судов развивается на </a:t>
            </a:r>
            <a:r>
              <a:rPr lang="ru-RU" i="1" dirty="0" smtClean="0"/>
              <a:t>Тайване, в Индии, Аргентине, Мексике.</a:t>
            </a:r>
            <a:endParaRPr lang="ru-RU" dirty="0" smtClean="0"/>
          </a:p>
          <a:p>
            <a:r>
              <a:rPr lang="ru-RU" dirty="0" smtClean="0"/>
              <a:t>В мировом </a:t>
            </a:r>
            <a:r>
              <a:rPr lang="ru-RU" b="1" dirty="0" smtClean="0"/>
              <a:t>автомобилестроении</a:t>
            </a:r>
            <a:r>
              <a:rPr lang="ru-RU" dirty="0" smtClean="0"/>
              <a:t> сформировались три главных ареала: азиатский – с ведущей ролью</a:t>
            </a:r>
            <a:r>
              <a:rPr lang="ru-RU" i="1" dirty="0" smtClean="0"/>
              <a:t> Японии;</a:t>
            </a:r>
            <a:r>
              <a:rPr lang="ru-RU" dirty="0" smtClean="0"/>
              <a:t> американский – с доминированием США и западноевропейский с менее выраженным доминированием </a:t>
            </a:r>
            <a:r>
              <a:rPr lang="ru-RU" i="1" dirty="0" smtClean="0"/>
              <a:t>ФРГ.</a:t>
            </a:r>
            <a:r>
              <a:rPr lang="ru-RU" dirty="0" smtClean="0"/>
              <a:t> Лидерами по производству легковых машин являются </a:t>
            </a:r>
            <a:r>
              <a:rPr lang="ru-RU" i="1" dirty="0" smtClean="0"/>
              <a:t>США и Япония</a:t>
            </a:r>
            <a:r>
              <a:rPr lang="ru-RU" dirty="0" smtClean="0"/>
              <a:t>. За лидерами следуют </a:t>
            </a:r>
            <a:r>
              <a:rPr lang="ru-RU" i="1" dirty="0" smtClean="0"/>
              <a:t>ФРГ, Франция, Италия, Испания, Великобритания, Южная Корея</a:t>
            </a:r>
            <a:r>
              <a:rPr lang="ru-RU" dirty="0" smtClean="0"/>
              <a:t>. Производство грузовых автомобилей сосредоточено в </a:t>
            </a:r>
            <a:r>
              <a:rPr lang="ru-RU" i="1" dirty="0" smtClean="0"/>
              <a:t>США, Японии, странах СНГ и Канаде.</a:t>
            </a:r>
            <a:endParaRPr lang="ru-RU" dirty="0" smtClean="0"/>
          </a:p>
          <a:p>
            <a:r>
              <a:rPr lang="ru-RU" dirty="0" smtClean="0"/>
              <a:t>В мире существуют три центра </a:t>
            </a:r>
            <a:r>
              <a:rPr lang="ru-RU" b="1" dirty="0" smtClean="0"/>
              <a:t>авиаракетно-космической </a:t>
            </a:r>
            <a:r>
              <a:rPr lang="ru-RU" dirty="0" smtClean="0"/>
              <a:t>–</a:t>
            </a:r>
            <a:r>
              <a:rPr lang="ru-RU" b="1" dirty="0" smtClean="0"/>
              <a:t> </a:t>
            </a:r>
            <a:r>
              <a:rPr lang="ru-RU" i="1" dirty="0" smtClean="0"/>
              <a:t>Россия, США и ЕС</a:t>
            </a:r>
            <a:r>
              <a:rPr lang="ru-RU" dirty="0" smtClean="0"/>
              <a:t>, имеющие научно-исследовательскую и экспериментальную базу, конструкторские бюро и промышленные предприятия, которые обеспечивают производство авиационной и космической техники.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                      Машиностроение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538806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Авиационная промышленность. </a:t>
            </a:r>
            <a:r>
              <a:rPr lang="ru-RU" sz="1600" dirty="0" smtClean="0"/>
              <a:t>В настоящее время самолеты и вертолеты делают более 20 стран мира, но лидируют США. Крупные авиалайнеры выпускают только наиболее крупные фирмы </a:t>
            </a:r>
            <a:r>
              <a:rPr lang="ru-RU" sz="1600" i="1" dirty="0" smtClean="0"/>
              <a:t>США</a:t>
            </a:r>
            <a:r>
              <a:rPr lang="ru-RU" sz="1600" dirty="0" smtClean="0"/>
              <a:t>, европейский консорциум «</a:t>
            </a:r>
            <a:r>
              <a:rPr lang="ru-RU" sz="1600" dirty="0" err="1" smtClean="0"/>
              <a:t>Эйрбас</a:t>
            </a:r>
            <a:r>
              <a:rPr lang="ru-RU" sz="1600" dirty="0" smtClean="0"/>
              <a:t>» и </a:t>
            </a:r>
            <a:r>
              <a:rPr lang="ru-RU" sz="1600" i="1" dirty="0" smtClean="0"/>
              <a:t>Россия</a:t>
            </a:r>
            <a:r>
              <a:rPr lang="ru-RU" sz="1600" dirty="0" smtClean="0"/>
              <a:t>. Все большее значение приобретает производство легких гражданских самолетов для различного целевого назначения.</a:t>
            </a:r>
          </a:p>
          <a:p>
            <a:r>
              <a:rPr lang="ru-RU" sz="1600" b="1" dirty="0" smtClean="0"/>
              <a:t>Электротехническое машиностроение</a:t>
            </a:r>
            <a:r>
              <a:rPr lang="ru-RU" sz="1600" dirty="0" smtClean="0"/>
              <a:t> выпускает оборудование для производства электроэнергии, передачи её потребителям и преобразования в другие виды энергии (механическую, тепловую и пр.). Производство сложного электрооборудования концентрируется в развитых странах. Выпуск несложной электроаппаратуры, </a:t>
            </a:r>
            <a:r>
              <a:rPr lang="ru-RU" sz="1600" dirty="0" err="1" smtClean="0"/>
              <a:t>электроустановочных</a:t>
            </a:r>
            <a:r>
              <a:rPr lang="ru-RU" sz="1600" dirty="0" smtClean="0"/>
              <a:t> изделий, бытовых электроприборов и т. п. растёт во многих странах мира. Лидеры в производстве холодильников и морозильников – </a:t>
            </a:r>
            <a:r>
              <a:rPr lang="ru-RU" sz="1600" i="1" dirty="0" smtClean="0"/>
              <a:t>США, Китай, Италия, Япония, Республика Корея;</a:t>
            </a:r>
            <a:r>
              <a:rPr lang="ru-RU" sz="1600" dirty="0" smtClean="0"/>
              <a:t> стиральных машин – </a:t>
            </a:r>
            <a:r>
              <a:rPr lang="ru-RU" sz="1600" i="1" dirty="0" smtClean="0"/>
              <a:t>Китай, США, Италия, Япония, ФРГ, Республика Корея</a:t>
            </a:r>
            <a:r>
              <a:rPr lang="ru-RU" sz="1600" dirty="0" smtClean="0"/>
              <a:t>; пылесосов – </a:t>
            </a:r>
            <a:r>
              <a:rPr lang="ru-RU" sz="1600" i="1" dirty="0" smtClean="0"/>
              <a:t>США, Япония, ФРГ</a:t>
            </a:r>
            <a:r>
              <a:rPr lang="ru-RU" sz="1600" dirty="0" smtClean="0"/>
              <a:t>; микроволновых печей –</a:t>
            </a:r>
            <a:r>
              <a:rPr lang="ru-RU" sz="1600" i="1" dirty="0" smtClean="0"/>
              <a:t>США, Япония; вентиляторов – Китай.</a:t>
            </a:r>
            <a:endParaRPr lang="ru-RU" sz="1600" dirty="0" smtClean="0"/>
          </a:p>
          <a:p>
            <a:r>
              <a:rPr lang="ru-RU" sz="1600" b="1" dirty="0" smtClean="0"/>
              <a:t>Электронная промышленность</a:t>
            </a:r>
            <a:r>
              <a:rPr lang="ru-RU" sz="1600" dirty="0" smtClean="0"/>
              <a:t> – самая наукоёмкая отрасль машиностроения. Включает разработку и производство радиоэлектронного оборудования, электронных приборов, комплектующих деталей, специфических материалов, специального технологического оборудования и аппаратуры.</a:t>
            </a:r>
          </a:p>
          <a:p>
            <a:r>
              <a:rPr lang="ru-RU" sz="1600" dirty="0" smtClean="0"/>
              <a:t>Ведущие производители электронной продукции –</a:t>
            </a:r>
            <a:r>
              <a:rPr lang="ru-RU" sz="1600" i="1" dirty="0" smtClean="0"/>
              <a:t> США, Западная Европа, Япония.</a:t>
            </a:r>
            <a:r>
              <a:rPr lang="ru-RU" sz="1600" dirty="0" smtClean="0"/>
              <a:t> Лидерами по производству бытовой электронной техники стали </a:t>
            </a:r>
            <a:r>
              <a:rPr lang="ru-RU" sz="1600" i="1" dirty="0" smtClean="0"/>
              <a:t>Китай, Малайзия, Сингапур, Бразилия </a:t>
            </a:r>
            <a:r>
              <a:rPr lang="ru-RU" sz="1600" dirty="0" smtClean="0"/>
              <a:t>(радиоприёмники); </a:t>
            </a:r>
            <a:r>
              <a:rPr lang="ru-RU" sz="1600" i="1" dirty="0" smtClean="0"/>
              <a:t>Китай, Республика Корея, Бразилия (телевизоры).</a:t>
            </a: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6429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        </a:t>
            </a:r>
            <a:r>
              <a:rPr lang="ru-RU" sz="3600" dirty="0" smtClean="0"/>
              <a:t>Авангардная  тройка  </a:t>
            </a:r>
            <a:br>
              <a:rPr lang="ru-RU" sz="3600" dirty="0" smtClean="0"/>
            </a:br>
            <a:r>
              <a:rPr lang="ru-RU" sz="3600" dirty="0" smtClean="0"/>
              <a:t>                         мирового  хозяйства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428604"/>
          <a:ext cx="8858280" cy="676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3292"/>
                <a:gridCol w="2845128"/>
                <a:gridCol w="2429860"/>
              </a:tblGrid>
              <a:tr h="868837">
                <a:tc>
                  <a:txBody>
                    <a:bodyPr/>
                    <a:lstStyle/>
                    <a:p>
                      <a:r>
                        <a:rPr lang="ru-RU" dirty="0" smtClean="0"/>
                        <a:t>Топливная и </a:t>
                      </a:r>
                      <a:r>
                        <a:rPr lang="ru-RU" dirty="0" err="1" smtClean="0"/>
                        <a:t>электроэнерге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ти</a:t>
                      </a:r>
                      <a:r>
                        <a:rPr lang="ru-RU" dirty="0" err="1" smtClean="0"/>
                        <a:t>ческая</a:t>
                      </a:r>
                      <a:r>
                        <a:rPr lang="ru-RU" dirty="0" smtClean="0"/>
                        <a:t> промышленность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Машиностроение</a:t>
                      </a:r>
                    </a:p>
                    <a:p>
                      <a:r>
                        <a:rPr lang="ru-RU" dirty="0" smtClean="0"/>
                        <a:t>( насчитывается  более 70  отраслей)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Химическая </a:t>
                      </a:r>
                      <a:endParaRPr lang="ru-RU" dirty="0"/>
                    </a:p>
                  </a:txBody>
                  <a:tcPr/>
                </a:tc>
              </a:tr>
              <a:tr h="1129488">
                <a:tc>
                  <a:txBody>
                    <a:bodyPr/>
                    <a:lstStyle/>
                    <a:p>
                      <a:r>
                        <a:rPr lang="ru-RU" dirty="0" smtClean="0"/>
                        <a:t>Нефтяная  промышленность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Электроника, приборостроение,</a:t>
                      </a:r>
                    </a:p>
                    <a:p>
                      <a:r>
                        <a:rPr lang="ru-RU" dirty="0" smtClean="0"/>
                        <a:t>Точное машиностроение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Горно-</a:t>
                      </a:r>
                      <a:r>
                        <a:rPr lang="ru-RU" dirty="0" smtClean="0"/>
                        <a:t>Основная(неорганическая)химия</a:t>
                      </a:r>
                    </a:p>
                    <a:p>
                      <a:r>
                        <a:rPr lang="ru-RU" dirty="0" smtClean="0"/>
                        <a:t>химическая</a:t>
                      </a:r>
                      <a:endParaRPr lang="ru-RU" dirty="0"/>
                    </a:p>
                  </a:txBody>
                  <a:tcPr/>
                </a:tc>
              </a:tr>
              <a:tr h="13901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Газовая</a:t>
                      </a:r>
                      <a:r>
                        <a:rPr lang="ru-RU" baseline="0" dirty="0" smtClean="0"/>
                        <a:t>  промышленность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с\х</a:t>
                      </a:r>
                      <a:r>
                        <a:rPr lang="ru-RU" dirty="0" smtClean="0"/>
                        <a:t> и транспортное машиностроение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Органическая химия, производство химических реактивов, фотохимическая,</a:t>
                      </a:r>
                      <a:endParaRPr lang="ru-RU" dirty="0"/>
                    </a:p>
                  </a:txBody>
                  <a:tcPr/>
                </a:tc>
              </a:tr>
              <a:tr h="868837">
                <a:tc>
                  <a:txBody>
                    <a:bodyPr/>
                    <a:lstStyle/>
                    <a:p>
                      <a:r>
                        <a:rPr lang="ru-RU" dirty="0" smtClean="0"/>
                        <a:t>Угольная</a:t>
                      </a:r>
                      <a:r>
                        <a:rPr lang="ru-RU" baseline="0" dirty="0" smtClean="0"/>
                        <a:t>  промышленность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Автомобилестроение, самолетостроение,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Лакокрасочная</a:t>
                      </a:r>
                      <a:r>
                        <a:rPr lang="ru-RU" baseline="0" dirty="0" smtClean="0"/>
                        <a:t>  </a:t>
                      </a:r>
                      <a:r>
                        <a:rPr lang="ru-RU" baseline="0" dirty="0" err="1" smtClean="0"/>
                        <a:t>Хим</a:t>
                      </a:r>
                      <a:r>
                        <a:rPr lang="ru-RU" dirty="0" err="1" smtClean="0"/>
                        <a:t>ико-фармацевтичекая</a:t>
                      </a:r>
                      <a:endParaRPr lang="ru-RU" dirty="0"/>
                    </a:p>
                  </a:txBody>
                  <a:tcPr/>
                </a:tc>
              </a:tr>
              <a:tr h="2172093">
                <a:tc>
                  <a:txBody>
                    <a:bodyPr/>
                    <a:lstStyle/>
                    <a:p>
                      <a:r>
                        <a:rPr lang="ru-RU" dirty="0" smtClean="0"/>
                        <a:t>Электроэнергетика ГЭС,АЭС,ТЭС</a:t>
                      </a:r>
                      <a:r>
                        <a:rPr lang="ru-RU" baseline="0" dirty="0" smtClean="0"/>
                        <a:t> и  альтернативные источники  энергии :</a:t>
                      </a:r>
                    </a:p>
                    <a:p>
                      <a:r>
                        <a:rPr lang="ru-RU" baseline="0" dirty="0" smtClean="0"/>
                        <a:t>Геотермальная</a:t>
                      </a:r>
                    </a:p>
                    <a:p>
                      <a:r>
                        <a:rPr lang="ru-RU" baseline="0" dirty="0" smtClean="0"/>
                        <a:t>Солнечная</a:t>
                      </a:r>
                    </a:p>
                    <a:p>
                      <a:r>
                        <a:rPr lang="ru-RU" baseline="0" dirty="0" smtClean="0"/>
                        <a:t>Приливная</a:t>
                      </a:r>
                    </a:p>
                    <a:p>
                      <a:r>
                        <a:rPr lang="ru-RU" baseline="0" dirty="0" smtClean="0"/>
                        <a:t>Ветровая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Судостроение, станкостроение,,</a:t>
                      </a:r>
                    </a:p>
                    <a:p>
                      <a:r>
                        <a:rPr lang="ru-RU" dirty="0" smtClean="0"/>
                        <a:t>вычислительная техника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Производство товаров бытовой  химии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</TotalTime>
  <Words>275</Words>
  <Application>Microsoft Office PowerPoint</Application>
  <PresentationFormat>Экран (4:3)</PresentationFormat>
  <Paragraphs>80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Поток</vt:lpstr>
      <vt:lpstr>Слайд 1</vt:lpstr>
      <vt:lpstr>Авангардная тройка мировой экономики </vt:lpstr>
      <vt:lpstr>              Топливно-энергетический комплекс ( ТЭК)</vt:lpstr>
      <vt:lpstr>                  Электроэнергетика</vt:lpstr>
      <vt:lpstr>                   Машиностроение </vt:lpstr>
      <vt:lpstr>           Машиностроение</vt:lpstr>
      <vt:lpstr>               Машиностроение </vt:lpstr>
      <vt:lpstr>                      Машиностроение</vt:lpstr>
      <vt:lpstr>                  Авангардная  тройка                            мирового  хозяйства</vt:lpstr>
      <vt:lpstr>основные факторы размещения</vt:lpstr>
      <vt:lpstr> Вопросы учителя по изученному материалу</vt:lpstr>
      <vt:lpstr>Слайд 12</vt:lpstr>
      <vt:lpstr>         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SVETLANA</dc:creator>
  <cp:lastModifiedBy>SVETLANA</cp:lastModifiedBy>
  <cp:revision>23</cp:revision>
  <dcterms:created xsi:type="dcterms:W3CDTF">2020-04-04T12:59:20Z</dcterms:created>
  <dcterms:modified xsi:type="dcterms:W3CDTF">2020-04-04T16:44:06Z</dcterms:modified>
</cp:coreProperties>
</file>